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95" r:id="rId3"/>
    <p:sldId id="327" r:id="rId4"/>
    <p:sldId id="328" r:id="rId5"/>
    <p:sldId id="329" r:id="rId6"/>
    <p:sldId id="330" r:id="rId7"/>
    <p:sldId id="331" r:id="rId8"/>
    <p:sldId id="259" r:id="rId9"/>
    <p:sldId id="307" r:id="rId10"/>
    <p:sldId id="308" r:id="rId11"/>
    <p:sldId id="260" r:id="rId12"/>
    <p:sldId id="261" r:id="rId13"/>
    <p:sldId id="262" r:id="rId14"/>
    <p:sldId id="263" r:id="rId15"/>
    <p:sldId id="298" r:id="rId16"/>
    <p:sldId id="265" r:id="rId17"/>
    <p:sldId id="334" r:id="rId18"/>
    <p:sldId id="266" r:id="rId19"/>
    <p:sldId id="267" r:id="rId20"/>
    <p:sldId id="268" r:id="rId21"/>
    <p:sldId id="299" r:id="rId22"/>
    <p:sldId id="270" r:id="rId23"/>
    <p:sldId id="271" r:id="rId24"/>
    <p:sldId id="272" r:id="rId25"/>
    <p:sldId id="273" r:id="rId26"/>
    <p:sldId id="322" r:id="rId27"/>
    <p:sldId id="323" r:id="rId28"/>
    <p:sldId id="324" r:id="rId29"/>
    <p:sldId id="325" r:id="rId30"/>
    <p:sldId id="275" r:id="rId31"/>
    <p:sldId id="276" r:id="rId32"/>
    <p:sldId id="315" r:id="rId33"/>
    <p:sldId id="309" r:id="rId34"/>
    <p:sldId id="333" r:id="rId35"/>
    <p:sldId id="310" r:id="rId36"/>
    <p:sldId id="311" r:id="rId37"/>
    <p:sldId id="314" r:id="rId38"/>
    <p:sldId id="313" r:id="rId39"/>
    <p:sldId id="279" r:id="rId40"/>
    <p:sldId id="280" r:id="rId41"/>
    <p:sldId id="282" r:id="rId42"/>
    <p:sldId id="316" r:id="rId43"/>
    <p:sldId id="284" r:id="rId44"/>
    <p:sldId id="285" r:id="rId45"/>
    <p:sldId id="286" r:id="rId46"/>
    <p:sldId id="287" r:id="rId47"/>
    <p:sldId id="319" r:id="rId48"/>
    <p:sldId id="320" r:id="rId49"/>
    <p:sldId id="321" r:id="rId50"/>
    <p:sldId id="288" r:id="rId51"/>
    <p:sldId id="289" r:id="rId52"/>
    <p:sldId id="317" r:id="rId53"/>
    <p:sldId id="318" r:id="rId54"/>
    <p:sldId id="293" r:id="rId55"/>
    <p:sldId id="29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8"/>
            <p14:sldId id="329"/>
            <p14:sldId id="330"/>
            <p14:sldId id="331"/>
            <p14:sldId id="259"/>
            <p14:sldId id="307"/>
            <p14:sldId id="308"/>
            <p14:sldId id="260"/>
            <p14:sldId id="261"/>
            <p14:sldId id="262"/>
            <p14:sldId id="263"/>
            <p14:sldId id="298"/>
            <p14:sldId id="265"/>
            <p14:sldId id="334"/>
            <p14:sldId id="266"/>
            <p14:sldId id="267"/>
            <p14:sldId id="268"/>
            <p14:sldId id="299"/>
            <p14:sldId id="270"/>
            <p14:sldId id="271"/>
            <p14:sldId id="272"/>
            <p14:sldId id="273"/>
            <p14:sldId id="322"/>
            <p14:sldId id="323"/>
            <p14:sldId id="324"/>
            <p14:sldId id="325"/>
            <p14:sldId id="275"/>
            <p14:sldId id="276"/>
            <p14:sldId id="315"/>
            <p14:sldId id="309"/>
            <p14:sldId id="333"/>
            <p14:sldId id="310"/>
            <p14:sldId id="311"/>
            <p14:sldId id="314"/>
            <p14:sldId id="313"/>
            <p14:sldId id="279"/>
            <p14:sldId id="280"/>
            <p14:sldId id="282"/>
            <p14:sldId id="316"/>
            <p14:sldId id="284"/>
            <p14:sldId id="285"/>
            <p14:sldId id="286"/>
            <p14:sldId id="287"/>
            <p14:sldId id="319"/>
            <p14:sldId id="320"/>
            <p14:sldId id="321"/>
            <p14:sldId id="288"/>
            <p14:sldId id="289"/>
            <p14:sldId id="317"/>
            <p14:sldId id="318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7"/>
    <p:restoredTop sz="93919"/>
  </p:normalViewPr>
  <p:slideViewPr>
    <p:cSldViewPr snapToGrid="0" snapToObjects="1">
      <p:cViewPr>
        <p:scale>
          <a:sx n="62" d="100"/>
          <a:sy n="62" d="100"/>
        </p:scale>
        <p:origin x="220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40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1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9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3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0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3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22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9/23/16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9/23/16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hyperlink" Target="http://www.ibm.com/us/en/" TargetMode="External"/><Relationship Id="rId5" Type="http://schemas.openxmlformats.org/officeDocument/2006/relationships/image" Target="../media/image13.gif"/><Relationship Id="rId6" Type="http://schemas.openxmlformats.org/officeDocument/2006/relationships/hyperlink" Target="http://www.oracle.com/index.html" TargetMode="External"/><Relationship Id="rId7" Type="http://schemas.openxmlformats.org/officeDocument/2006/relationships/image" Target="../media/image14.gif"/><Relationship Id="rId8" Type="http://schemas.openxmlformats.org/officeDocument/2006/relationships/hyperlink" Target="http://www.microsoft.com/" TargetMode="External"/><Relationship Id="rId9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chrismre@cs.stanford.ed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cs145.stanford.edu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zyResearch/cs145-notebooks-2016/blob/master/jupyter_install.m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3xGoBlI_fdg" TargetMode="Externa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CS145: </a:t>
            </a:r>
            <a:br>
              <a:rPr lang="en-US" dirty="0" smtClean="0"/>
            </a:br>
            <a:r>
              <a:rPr lang="en-US" dirty="0" smtClean="0"/>
              <a:t>Intro to Database </a:t>
            </a:r>
            <a:br>
              <a:rPr lang="en-US" dirty="0" smtClean="0"/>
            </a:br>
            <a:r>
              <a:rPr lang="en-US" dirty="0" smtClean="0"/>
              <a:t>Management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Course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</a:t>
            </a:r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</a:t>
            </a:r>
            <a:r>
              <a:rPr lang="en-US" dirty="0" smtClean="0">
                <a:latin typeface="+mj-lt"/>
              </a:rPr>
              <a:t>World!”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Landscape… </a:t>
            </a:r>
            <a:br>
              <a:rPr lang="en-US" dirty="0" smtClean="0"/>
            </a:br>
            <a:r>
              <a:rPr lang="en-US" dirty="0" smtClean="0"/>
              <a:t>Infrastructure is Changing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28" b="3909"/>
          <a:stretch/>
        </p:blipFill>
        <p:spPr>
          <a:xfrm>
            <a:off x="2669190" y="1793054"/>
            <a:ext cx="6853620" cy="3675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04084"/>
            <a:ext cx="21531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www.bigdatalandscape.com</a:t>
            </a:r>
            <a:r>
              <a:rPr lang="en-US" sz="1050" dirty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56407" y="5965448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 smtClean="0">
                <a:latin typeface="+mj-lt"/>
              </a:rPr>
              <a:t>Same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Principles.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74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</a:t>
            </a:r>
            <a:r>
              <a:rPr lang="en-US" b="1" dirty="0" smtClean="0"/>
              <a:t>you</a:t>
            </a:r>
            <a:r>
              <a:rPr lang="en-US" dirty="0" smtClean="0"/>
              <a:t> study databases?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DB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fundamentals of data management</a:t>
            </a:r>
          </a:p>
          <a:p>
            <a:pPr lvl="1"/>
            <a:r>
              <a:rPr lang="en-US" dirty="0" smtClean="0"/>
              <a:t>How to </a:t>
            </a:r>
            <a:r>
              <a:rPr lang="en-US" dirty="0"/>
              <a:t>design databases, query databases, </a:t>
            </a:r>
            <a:r>
              <a:rPr lang="en-US" dirty="0" smtClean="0"/>
              <a:t>build applications with them.</a:t>
            </a:r>
          </a:p>
          <a:p>
            <a:pPr lvl="1"/>
            <a:r>
              <a:rPr lang="en-US" dirty="0" smtClean="0"/>
              <a:t>How to debug them when they go wrong!</a:t>
            </a:r>
          </a:p>
          <a:p>
            <a:pPr lvl="1"/>
            <a:r>
              <a:rPr lang="en-US" u="sng" dirty="0" smtClean="0"/>
              <a:t>Not</a:t>
            </a:r>
            <a:r>
              <a:rPr lang="en-US" dirty="0" smtClean="0"/>
              <a:t> how to be a DBA or how to tune Oracle 12g.</a:t>
            </a:r>
          </a:p>
          <a:p>
            <a:pPr lvl="1"/>
            <a:endParaRPr lang="en-US" dirty="0"/>
          </a:p>
          <a:p>
            <a:r>
              <a:rPr lang="en-US" dirty="0" smtClean="0"/>
              <a:t>We’ll cover </a:t>
            </a:r>
            <a:r>
              <a:rPr lang="en-US" b="1" dirty="0" smtClean="0"/>
              <a:t>how database management systems wor</a:t>
            </a:r>
            <a:r>
              <a:rPr lang="en-US" b="1" dirty="0"/>
              <a:t>k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dirty="0"/>
              <a:t>B</a:t>
            </a:r>
            <a:r>
              <a:rPr lang="en-US" dirty="0" smtClean="0"/>
              <a:t>ut not </a:t>
            </a:r>
            <a:r>
              <a:rPr lang="en-US" b="1" dirty="0" smtClean="0"/>
              <a:t>the principles of how to build </a:t>
            </a:r>
            <a:r>
              <a:rPr lang="en-US" dirty="0" smtClean="0"/>
              <a:t>them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/>
              <a:t>see 245, 345, and 346.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Chris </a:t>
            </a:r>
            <a:r>
              <a:rPr lang="en-US" dirty="0" err="1" smtClean="0"/>
              <a:t>Ré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Faculty in the </a:t>
            </a:r>
            <a:r>
              <a:rPr lang="en-US" dirty="0" err="1" smtClean="0"/>
              <a:t>InfoLab</a:t>
            </a:r>
            <a:endParaRPr lang="en-US" dirty="0" smtClean="0"/>
          </a:p>
          <a:p>
            <a:pPr lvl="1"/>
            <a:r>
              <a:rPr lang="en-US" dirty="0" smtClean="0"/>
              <a:t>Research: </a:t>
            </a:r>
            <a:r>
              <a:rPr lang="en-US" dirty="0"/>
              <a:t>theory of data </a:t>
            </a:r>
            <a:r>
              <a:rPr lang="en-US" dirty="0" smtClean="0"/>
              <a:t>processing, statistical analytics, and machine reading.</a:t>
            </a:r>
          </a:p>
          <a:p>
            <a:pPr lvl="1"/>
            <a:r>
              <a:rPr lang="en-US" dirty="0" smtClean="0">
                <a:hlinkClick r:id="rId3"/>
              </a:rPr>
              <a:t>chrismre@cs.stanford.edu</a:t>
            </a:r>
            <a:endParaRPr lang="en-US" dirty="0" smtClean="0"/>
          </a:p>
          <a:p>
            <a:pPr lvl="1"/>
            <a:r>
              <a:rPr lang="en-US" dirty="0" smtClean="0"/>
              <a:t>Office hours: T/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4:30-5:30, Gates 433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587946" y="1646238"/>
            <a:ext cx="18072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ounds </a:t>
            </a:r>
            <a:r>
              <a:rPr lang="en-US" i="1" dirty="0"/>
              <a:t>like </a:t>
            </a:r>
            <a:r>
              <a:rPr lang="en-US" i="1" dirty="0" smtClean="0"/>
              <a:t>“Ray”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Assistants (CAs)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“Remember, CAs are people too!”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Probably some 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497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6" y="730828"/>
            <a:ext cx="1905000" cy="1905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608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Adam</a:t>
            </a:r>
            <a:endParaRPr lang="en-US" sz="2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44" y="730828"/>
            <a:ext cx="1905000" cy="190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59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Amani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4" y="730828"/>
            <a:ext cx="1905000" cy="190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04979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Connie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28" y="775131"/>
            <a:ext cx="1905000" cy="1905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586" y="730828"/>
            <a:ext cx="1905000" cy="1905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26" y="3557154"/>
            <a:ext cx="1905000" cy="1905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6081" y="561475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Krister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11641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Helen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715683" y="2709433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Don</a:t>
            </a:r>
            <a:endParaRPr lang="en-US" sz="24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44" y="3557154"/>
            <a:ext cx="1905000" cy="1905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924" y="3571965"/>
            <a:ext cx="1905000" cy="1905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5628" y="3615482"/>
            <a:ext cx="1905000" cy="1905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1586" y="3571965"/>
            <a:ext cx="1905000" cy="1905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95599" y="552048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Lindsay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204979" y="5614752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Luda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7715683" y="5659794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Russel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10011641" y="5614751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Senthil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1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89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 &gt;  Course Staff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3554" y="4700352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Tara</a:t>
            </a:r>
          </a:p>
          <a:p>
            <a:pPr algn="ctr"/>
            <a:r>
              <a:rPr lang="en-US" sz="2400" dirty="0" smtClean="0"/>
              <a:t>Head CA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23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Piazza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04447" y="2832501"/>
            <a:ext cx="4406153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OHs </a:t>
            </a:r>
            <a:r>
              <a:rPr lang="en-US" sz="2800" i="1" dirty="0"/>
              <a:t>are (or will </a:t>
            </a:r>
            <a:r>
              <a:rPr lang="en-US" sz="2800" i="1" dirty="0" smtClean="0"/>
              <a:t>soon be) </a:t>
            </a:r>
            <a:r>
              <a:rPr lang="en-US" sz="2800" i="1" dirty="0"/>
              <a:t>listed on the course </a:t>
            </a:r>
            <a:r>
              <a:rPr lang="en-US" sz="2800" i="1" dirty="0" smtClean="0"/>
              <a:t>website!</a:t>
            </a:r>
            <a:endParaRPr lang="en-US" sz="28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Piazza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00" y="1417638"/>
            <a:ext cx="3561834" cy="52368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1654" y="4225548"/>
            <a:ext cx="5009837" cy="1261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If I troll you on Piazza, take it as a sign of </a:t>
            </a:r>
            <a:r>
              <a:rPr lang="en-US" sz="3800" b="1" i="1" dirty="0"/>
              <a:t>love</a:t>
            </a:r>
            <a:r>
              <a:rPr lang="en-US" sz="38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1654" y="1417638"/>
            <a:ext cx="4934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goal is to get you to answer each other’s questions so you can benefit and learn from each other.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Future”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- My cab driver in Pittsburg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with documented disabilities should send in their accommodation letter from O.A.E. (Office of Accessible Education) by the </a:t>
            </a:r>
            <a:r>
              <a:rPr lang="en-US" b="1" dirty="0"/>
              <a:t>end of this week </a:t>
            </a:r>
            <a:r>
              <a:rPr lang="en-US" dirty="0"/>
              <a:t>to </a:t>
            </a:r>
            <a:r>
              <a:rPr lang="en-US" i="1" dirty="0" smtClean="0"/>
              <a:t>Tara </a:t>
            </a:r>
            <a:r>
              <a:rPr lang="en-US" i="1" dirty="0" err="1" smtClean="0"/>
              <a:t>Balakrishnan</a:t>
            </a:r>
            <a:r>
              <a:rPr lang="en-US" i="1" dirty="0" smtClean="0"/>
              <a:t> (Head CA) &amp; cc’ me.</a:t>
            </a:r>
            <a:endParaRPr lang="en-US" i="1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cs145.stanford.edu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213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Administrative 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22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are trying to get away from book, but do have pointers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notes,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  <a:p>
            <a:pPr lvl="2"/>
            <a:r>
              <a:rPr lang="en-US" dirty="0" smtClean="0"/>
              <a:t>8 lectures </a:t>
            </a:r>
            <a:r>
              <a:rPr lang="en-US" u="sng" dirty="0" smtClean="0"/>
              <a:t>+ all guest lectures</a:t>
            </a:r>
            <a:r>
              <a:rPr lang="en-US" dirty="0" smtClean="0"/>
              <a:t> are mandatory!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Attendance (10%)</a:t>
            </a:r>
          </a:p>
          <a:p>
            <a:endParaRPr lang="en-US" dirty="0"/>
          </a:p>
          <a:p>
            <a:r>
              <a:rPr lang="en-US" dirty="0" smtClean="0"/>
              <a:t>Problem </a:t>
            </a:r>
            <a:r>
              <a:rPr lang="en-US" dirty="0"/>
              <a:t>Sets </a:t>
            </a:r>
            <a:r>
              <a:rPr lang="en-US" dirty="0" smtClean="0"/>
              <a:t>(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Programming </a:t>
            </a:r>
            <a:r>
              <a:rPr lang="en-US" dirty="0"/>
              <a:t>project (20%) </a:t>
            </a:r>
          </a:p>
          <a:p>
            <a:pPr lvl="1"/>
            <a:r>
              <a:rPr lang="en-US" dirty="0" smtClean="0"/>
              <a:t>Auction </a:t>
            </a:r>
            <a:r>
              <a:rPr lang="en-US" dirty="0"/>
              <a:t>base. Up now</a:t>
            </a:r>
            <a:r>
              <a:rPr lang="en-US" dirty="0" smtClean="0"/>
              <a:t>! </a:t>
            </a:r>
          </a:p>
          <a:p>
            <a:pPr lvl="1"/>
            <a:r>
              <a:rPr lang="en-US" dirty="0" smtClean="0"/>
              <a:t>Experience with a database application.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(30%)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7175" y="1646238"/>
            <a:ext cx="372845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All but the final assignment are due </a:t>
            </a:r>
            <a:r>
              <a:rPr lang="en-US" sz="3000" b="1">
                <a:latin typeface="+mj-lt"/>
              </a:rPr>
              <a:t>on </a:t>
            </a:r>
            <a:r>
              <a:rPr lang="en-US" sz="3000" b="1" smtClean="0">
                <a:latin typeface="+mj-lt"/>
              </a:rPr>
              <a:t>Tuesday before </a:t>
            </a:r>
            <a:r>
              <a:rPr lang="en-US" sz="3000" b="1" dirty="0">
                <a:latin typeface="+mj-lt"/>
              </a:rPr>
              <a:t>class.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37175" y="3811348"/>
            <a:ext cx="330155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For SCPD students only: Attendance will not be a component of grading; distribution will be scaled amongst the </a:t>
            </a:r>
            <a:r>
              <a:rPr lang="en-US" i="1" smtClean="0"/>
              <a:t>rest proportionately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2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Readings provided</a:t>
            </a:r>
            <a:r>
              <a:rPr lang="en-US" dirty="0"/>
              <a:t> </a:t>
            </a:r>
            <a:r>
              <a:rPr lang="en-US" dirty="0" smtClean="0"/>
              <a:t>to help you!</a:t>
            </a:r>
          </a:p>
          <a:p>
            <a:pPr lvl="1"/>
            <a:r>
              <a:rPr lang="en-US" dirty="0" smtClean="0"/>
              <a:t>Only items in lecture, homework, or project are fair game.</a:t>
            </a:r>
          </a:p>
          <a:p>
            <a:pPr lvl="1"/>
            <a:endParaRPr lang="en-US" dirty="0"/>
          </a:p>
          <a:p>
            <a:r>
              <a:rPr lang="en-US" dirty="0" smtClean="0"/>
              <a:t>Activities are again mainly to help / be fun!</a:t>
            </a:r>
          </a:p>
          <a:p>
            <a:pPr lvl="1"/>
            <a:r>
              <a:rPr lang="en-US" dirty="0" smtClean="0"/>
              <a:t>Will occur during class- not graded, but count as part of lecture material (fair game as well)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dirty="0" smtClean="0"/>
              <a:t>provided</a:t>
            </a:r>
            <a:endParaRPr lang="en-US" dirty="0"/>
          </a:p>
          <a:p>
            <a:pPr lvl="1"/>
            <a:r>
              <a:rPr lang="en-US" dirty="0" smtClean="0"/>
              <a:t>These are optional but hopefully helpful.</a:t>
            </a:r>
          </a:p>
          <a:p>
            <a:pPr lvl="1"/>
            <a:r>
              <a:rPr lang="en-US" dirty="0" smtClean="0"/>
              <a:t>Redesigned so that you can ‘interactively replay’ parts of lecture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and homework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649" y="3291681"/>
            <a:ext cx="8229600" cy="1143000"/>
          </a:xfrm>
        </p:spPr>
        <p:txBody>
          <a:bodyPr/>
          <a:lstStyle/>
          <a:p>
            <a:r>
              <a:rPr lang="en-US" dirty="0" smtClean="0"/>
              <a:t>Going beyond the requirements…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SIGMOD15 </a:t>
            </a:r>
            <a:br>
              <a:rPr lang="en-US" dirty="0" smtClean="0"/>
            </a:br>
            <a:r>
              <a:rPr lang="en-US" dirty="0" smtClean="0"/>
              <a:t>Undergrad Research Award Winners.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4489034"/>
            <a:ext cx="2730500" cy="1688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909786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Adam Perelman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Compiling Worst-Case Optimal Query Plans and Beyond</a:t>
            </a:r>
            <a:r>
              <a:rPr lang="en-US" sz="3000" dirty="0">
                <a:solidFill>
                  <a:srgbClr val="000000"/>
                </a:solidFill>
                <a:latin typeface="Lucida Grande" charset="0"/>
              </a:rPr>
              <a:t> </a:t>
            </a:r>
          </a:p>
          <a:p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Susan </a:t>
            </a:r>
            <a:r>
              <a:rPr lang="en-US" sz="3000" b="1" dirty="0" err="1">
                <a:solidFill>
                  <a:srgbClr val="000000"/>
                </a:solidFill>
                <a:latin typeface="Lucida Grande" charset="0"/>
              </a:rPr>
              <a:t>Tu</a:t>
            </a:r>
            <a:r>
              <a:rPr lang="en-US" sz="30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Dunce Cap: Query Plans Using Generalized </a:t>
            </a:r>
            <a:r>
              <a:rPr lang="en-US" sz="3000" i="1" dirty="0" err="1">
                <a:solidFill>
                  <a:srgbClr val="000000"/>
                </a:solidFill>
                <a:latin typeface="Lucida Grande" charset="0"/>
              </a:rPr>
              <a:t>Hypertree</a:t>
            </a:r>
            <a:r>
              <a:rPr lang="en-US" sz="3000" i="1" dirty="0">
                <a:solidFill>
                  <a:srgbClr val="000000"/>
                </a:solidFill>
                <a:latin typeface="Lucida Grande" charset="0"/>
              </a:rPr>
              <a:t> Decompositions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5073386" y="409437"/>
            <a:ext cx="8232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www.sigmod.org</a:t>
            </a:r>
            <a:r>
              <a:rPr lang="en-US" dirty="0"/>
              <a:t>/</a:t>
            </a:r>
            <a:r>
              <a:rPr lang="en-US" dirty="0" err="1"/>
              <a:t>sigmod</a:t>
            </a:r>
            <a:r>
              <a:rPr lang="en-US" dirty="0"/>
              <a:t>-awards/</a:t>
            </a:r>
            <a:r>
              <a:rPr lang="en-US" dirty="0" err="1"/>
              <a:t>sigmod-awards#undergraduate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86" y="4310443"/>
            <a:ext cx="3279228" cy="2409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1" y="6356350"/>
            <a:ext cx="47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SIGMOD15 was in Australia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6532" y="2948593"/>
            <a:ext cx="252293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Former CS 145’ers!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16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encourage more awesomeness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for course material &amp; bonus projects… Some extremes…</a:t>
            </a:r>
          </a:p>
          <a:p>
            <a:pPr marL="971550" lvl="1" indent="-457200">
              <a:buFont typeface="+mj-lt"/>
              <a:buAutoNum type="arabicPeriod"/>
            </a:pPr>
            <a:endParaRPr lang="en-US" b="1" dirty="0" smtClean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was hung over when I took the test</a:t>
            </a:r>
            <a:r>
              <a:rPr lang="en-US" i="1" dirty="0" smtClean="0"/>
              <a:t>. Intended to make up for silly mistakes.</a:t>
            </a:r>
          </a:p>
          <a:p>
            <a:pPr marL="1371600" lvl="2" indent="-457200">
              <a:buFont typeface="+mj-lt"/>
              <a:buAutoNum type="arabicPeriod"/>
            </a:pPr>
            <a:endParaRPr lang="en-US" i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dirty="0" smtClean="0"/>
              <a:t>I want to make it easier for future generations. </a:t>
            </a:r>
            <a:r>
              <a:rPr lang="en-US" dirty="0" smtClean="0"/>
              <a:t>Visualizations &amp; improvements to advanced topics.</a:t>
            </a:r>
          </a:p>
          <a:p>
            <a:pPr marL="1371600" lvl="2" indent="-457200">
              <a:buFont typeface="+mj-lt"/>
              <a:buAutoNum type="arabicPeriod"/>
            </a:pPr>
            <a:endParaRPr lang="en-US" b="1" dirty="0"/>
          </a:p>
          <a:p>
            <a:pPr marL="971550" lvl="1" indent="-457200">
              <a:buFont typeface="+mj-lt"/>
              <a:buAutoNum type="arabicPeriod"/>
            </a:pPr>
            <a:r>
              <a:rPr lang="en-US" b="1" i="1" dirty="0" smtClean="0"/>
              <a:t>I want to be a research star!</a:t>
            </a:r>
            <a:r>
              <a:rPr lang="en-US" i="1" dirty="0" smtClean="0"/>
              <a:t> </a:t>
            </a:r>
            <a:r>
              <a:rPr lang="en-US" dirty="0" smtClean="0"/>
              <a:t>These are challenging assignments that could indicate possible publication.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7131" y="6081991"/>
            <a:ext cx="63377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If your pull request is approved, TA will give you bonus points.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Tutorials for </a:t>
            </a:r>
            <a:r>
              <a:rPr lang="en-US" dirty="0" err="1" smtClean="0"/>
              <a:t>github</a:t>
            </a:r>
            <a:r>
              <a:rPr lang="en-US" dirty="0" smtClean="0"/>
              <a:t> on course page.</a:t>
            </a:r>
          </a:p>
          <a:p>
            <a:endParaRPr lang="en-US" dirty="0" smtClean="0"/>
          </a:p>
          <a:p>
            <a:r>
              <a:rPr lang="en-US" dirty="0" smtClean="0"/>
              <a:t>Please use Piazza for questions on the topics (not </a:t>
            </a:r>
            <a:r>
              <a:rPr lang="en-US" dirty="0" err="1" smtClean="0"/>
              <a:t>github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These are </a:t>
            </a:r>
            <a:r>
              <a:rPr lang="en-US" b="1" dirty="0" smtClean="0"/>
              <a:t>optional</a:t>
            </a:r>
            <a:r>
              <a:rPr lang="en-US" dirty="0" smtClean="0"/>
              <a:t> elements of the course.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6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Logistics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5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89" y="3037888"/>
            <a:ext cx="5064897" cy="36525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21849" cy="5134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7589" y="1037968"/>
            <a:ext cx="506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+mj-lt"/>
              </a:rPr>
              <a:t>IceCube</a:t>
            </a:r>
            <a:r>
              <a:rPr lang="en-US" sz="4000" dirty="0" smtClean="0">
                <a:latin typeface="+mj-lt"/>
              </a:rPr>
              <a:t> Neutrino Observatory.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half - from a </a:t>
            </a:r>
            <a:r>
              <a:rPr lang="en-US" dirty="0"/>
              <a:t>u</a:t>
            </a:r>
            <a:r>
              <a:rPr lang="en-US" dirty="0" smtClean="0"/>
              <a:t>ser’s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2-3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marL="457200" lvl="1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Database Design</a:t>
            </a:r>
            <a:r>
              <a:rPr lang="en-US" dirty="0"/>
              <a:t>:</a:t>
            </a:r>
            <a:r>
              <a:rPr lang="en-US" dirty="0" smtClean="0"/>
              <a:t> Design theory and </a:t>
            </a:r>
            <a:r>
              <a:rPr lang="en-US" dirty="0"/>
              <a:t>c</a:t>
            </a:r>
            <a:r>
              <a:rPr lang="en-US" dirty="0" smtClean="0"/>
              <a:t>onstraints</a:t>
            </a:r>
            <a:endParaRPr lang="en-US" i="1" dirty="0"/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4-6</a:t>
            </a:r>
            <a:endParaRPr lang="en-US" u="sng" dirty="0" smtClean="0"/>
          </a:p>
          <a:p>
            <a:pPr lvl="1"/>
            <a:r>
              <a:rPr lang="en-US" dirty="0" smtClean="0"/>
              <a:t>Designing relational schema to keep your data from getting corrupted</a:t>
            </a:r>
          </a:p>
          <a:p>
            <a:pPr lvl="1"/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Transactions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Syntax &amp; supporting systems</a:t>
            </a:r>
          </a:p>
          <a:p>
            <a:pPr lvl="1"/>
            <a:r>
              <a:rPr lang="en-US" u="sng" dirty="0" smtClean="0"/>
              <a:t>Lectures </a:t>
            </a:r>
            <a:r>
              <a:rPr lang="en-US" u="sng" dirty="0" smtClean="0"/>
              <a:t>7-8</a:t>
            </a:r>
            <a:endParaRPr lang="en-US" u="sng" dirty="0" smtClean="0"/>
          </a:p>
          <a:p>
            <a:pPr lvl="1"/>
            <a:r>
              <a:rPr lang="en-US" dirty="0" smtClean="0"/>
              <a:t>A programmer’s abstraction for data consistency</a:t>
            </a:r>
            <a:endParaRPr lang="en-US" b="1" dirty="0" smtClean="0"/>
          </a:p>
          <a:p>
            <a:pPr marL="91440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half - understanding 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4. Introduction to database systems</a:t>
            </a:r>
          </a:p>
          <a:p>
            <a:pPr lvl="1"/>
            <a:r>
              <a:rPr lang="en-US" u="sng" dirty="0" smtClean="0"/>
              <a:t>Lectures 12-16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External Memory Algorithms (IO model) for sorting, joins, etc.</a:t>
            </a:r>
          </a:p>
          <a:p>
            <a:pPr lvl="1"/>
            <a:r>
              <a:rPr lang="en-US" dirty="0" smtClean="0"/>
              <a:t>Basics of query optimization (Cost Estimates)</a:t>
            </a:r>
          </a:p>
          <a:p>
            <a:pPr lvl="1"/>
            <a:r>
              <a:rPr lang="en-US" dirty="0" smtClean="0"/>
              <a:t>Relational algebra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5. </a:t>
            </a:r>
            <a:r>
              <a:rPr lang="en-US" b="1" dirty="0"/>
              <a:t>Specialized and New Data Processing </a:t>
            </a:r>
            <a:r>
              <a:rPr lang="en-US" b="1" dirty="0" smtClean="0"/>
              <a:t>Systems</a:t>
            </a:r>
            <a:endParaRPr lang="en-US" b="1" dirty="0"/>
          </a:p>
          <a:p>
            <a:pPr lvl="1"/>
            <a:r>
              <a:rPr lang="en-US" u="sng" dirty="0" smtClean="0"/>
              <a:t>Lectures 17-19</a:t>
            </a:r>
          </a:p>
          <a:p>
            <a:pPr lvl="1"/>
            <a:r>
              <a:rPr lang="en-US" dirty="0" smtClean="0"/>
              <a:t>Key-Value Stores</a:t>
            </a:r>
          </a:p>
          <a:p>
            <a:pPr lvl="1"/>
            <a:r>
              <a:rPr lang="en-US" dirty="0" smtClean="0"/>
              <a:t>Hadoop and its 10 year anniversary</a:t>
            </a:r>
          </a:p>
          <a:p>
            <a:pPr lvl="1"/>
            <a:r>
              <a:rPr lang="en-US" dirty="0" err="1" smtClean="0"/>
              <a:t>SparkSQL</a:t>
            </a:r>
            <a:r>
              <a:rPr lang="en-US" dirty="0" smtClean="0"/>
              <a:t>. The re-rise of SQL</a:t>
            </a:r>
          </a:p>
          <a:p>
            <a:pPr lvl="1"/>
            <a:r>
              <a:rPr lang="en-US" dirty="0" smtClean="0"/>
              <a:t>“Dark data” systems &amp; current intersections with ML &amp; AI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A note about format of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35120" y="1969099"/>
            <a:ext cx="32643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These are asides / notes </a:t>
            </a:r>
            <a:r>
              <a:rPr lang="en-US" i="1" smtClean="0"/>
              <a:t>(still need to know these in general!)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335120" y="4119427"/>
            <a:ext cx="659328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Main point of slide / key takeaway at bottom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7554" y="3162514"/>
            <a:ext cx="63495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Definitions in blue with </a:t>
            </a:r>
            <a:r>
              <a:rPr lang="en-US" b="1" u="sng" dirty="0" smtClean="0">
                <a:latin typeface="+mj-lt"/>
              </a:rPr>
              <a:t>concept being defined</a:t>
            </a:r>
            <a:r>
              <a:rPr lang="en-US" dirty="0" smtClean="0">
                <a:latin typeface="+mj-lt"/>
              </a:rPr>
              <a:t> bold &amp; underlined</a:t>
            </a:r>
            <a:endParaRPr lang="en-US" u="sng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120" y="5230228"/>
            <a:ext cx="296715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Warnings- pay attention here!</a:t>
            </a:r>
            <a:endParaRPr lang="en-US" i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48428" y="1403881"/>
            <a:ext cx="121398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</a:rPr>
              <a:t>Take note!!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68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  <a:r>
              <a:rPr lang="en-US" dirty="0" smtClean="0"/>
              <a:t>“Hello World”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9662" cy="4895850"/>
          </a:xfrm>
        </p:spPr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dirty="0" smtClean="0"/>
              <a:t>are interactive shells which </a:t>
            </a:r>
            <a:r>
              <a:rPr lang="en-US" b="1" dirty="0" smtClean="0"/>
              <a:t>save output in a nice notebook format</a:t>
            </a:r>
          </a:p>
          <a:p>
            <a:pPr lvl="1"/>
            <a:r>
              <a:rPr lang="en-US" dirty="0" smtClean="0"/>
              <a:t>They also can display markdown, </a:t>
            </a:r>
            <a:r>
              <a:rPr lang="en-US" dirty="0" err="1" smtClean="0"/>
              <a:t>LaTeX</a:t>
            </a:r>
            <a:r>
              <a:rPr lang="en-US" dirty="0" smtClean="0"/>
              <a:t>, HTML, </a:t>
            </a:r>
            <a:r>
              <a:rPr lang="en-US" dirty="0" err="1" smtClean="0"/>
              <a:t>js</a:t>
            </a:r>
            <a:r>
              <a:rPr lang="en-US" dirty="0" smtClean="0"/>
              <a:t>…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use these for </a:t>
            </a:r>
          </a:p>
          <a:p>
            <a:pPr lvl="1"/>
            <a:r>
              <a:rPr lang="en-US" dirty="0" smtClean="0"/>
              <a:t>in-class activities</a:t>
            </a:r>
          </a:p>
          <a:p>
            <a:pPr lvl="1"/>
            <a:r>
              <a:rPr lang="en-US" dirty="0" smtClean="0"/>
              <a:t>interactive lecture supplements/recaps</a:t>
            </a:r>
          </a:p>
          <a:p>
            <a:pPr lvl="1"/>
            <a:r>
              <a:rPr lang="en-US" dirty="0" err="1" smtClean="0"/>
              <a:t>homeworks</a:t>
            </a:r>
            <a:r>
              <a:rPr lang="en-US" dirty="0" smtClean="0"/>
              <a:t>, projects, etc.- if helpful!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981615" y="1964455"/>
            <a:ext cx="254896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FYI: IPython Notebook </a:t>
            </a:r>
            <a:r>
              <a:rPr lang="en-US" sz="1400" i="1" dirty="0" smtClean="0"/>
              <a:t>are called </a:t>
            </a:r>
            <a:r>
              <a:rPr lang="en-US" sz="1400" i="1" dirty="0" smtClean="0"/>
              <a:t>“Jupyter Notebook” and handles other languages too.  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74685" y="4528311"/>
            <a:ext cx="325589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you </a:t>
            </a:r>
            <a:r>
              <a:rPr lang="en-US" sz="2400" b="1" u="sng" dirty="0" smtClean="0"/>
              <a:t>do</a:t>
            </a:r>
            <a:r>
              <a:rPr lang="en-US" sz="2400" b="1" dirty="0" smtClean="0"/>
              <a:t> need to know or learn python </a:t>
            </a:r>
            <a:r>
              <a:rPr lang="en-US" sz="2400" dirty="0" smtClean="0"/>
              <a:t>for this course!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8" y="3195010"/>
            <a:ext cx="3152503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5335408"/>
            <a:ext cx="7772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As a general policy in upper-level CS courses, </a:t>
            </a:r>
            <a:r>
              <a:rPr lang="en-US" sz="2400" b="1" u="sng" dirty="0" smtClean="0">
                <a:latin typeface="+mj-lt"/>
              </a:rPr>
              <a:t>Windows is not officially supported</a:t>
            </a:r>
            <a:r>
              <a:rPr lang="en-US" sz="2400" dirty="0" smtClean="0">
                <a:latin typeface="+mj-lt"/>
              </a:rPr>
              <a:t>.  However we are making a best-effort attempt to provide some solutions here!</a:t>
            </a:r>
            <a:endParaRPr lang="en-US" sz="2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384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First, try installing </a:t>
            </a:r>
            <a:r>
              <a:rPr lang="en-US" b="1" u="sng" dirty="0" smtClean="0"/>
              <a:t>on your laptop</a:t>
            </a:r>
            <a:r>
              <a:rPr lang="en-US" dirty="0" smtClean="0"/>
              <a:t> via the instructions on the next slide / Piazza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Try running via one of the alternative methods: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u="sng" dirty="0" smtClean="0"/>
              <a:t>Ubuntu VM</a:t>
            </a:r>
            <a:r>
              <a:rPr lang="en-US" dirty="0" smtClean="0"/>
              <a:t> (coming soon- see Piazza!)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our </a:t>
            </a:r>
            <a:r>
              <a:rPr lang="en-US" b="1" u="sng" dirty="0" smtClean="0"/>
              <a:t>Installation Office Hours</a:t>
            </a:r>
            <a:r>
              <a:rPr lang="en-US" dirty="0" smtClean="0"/>
              <a:t> later this week </a:t>
            </a:r>
            <a:r>
              <a:rPr lang="en-US" dirty="0" smtClean="0"/>
              <a:t>(Check Piazza</a:t>
            </a:r>
            <a:r>
              <a:rPr lang="en-US" dirty="0" smtClean="0"/>
              <a:t>)!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08067" y="3014133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</a:t>
            </a:r>
            <a:r>
              <a:rPr lang="en-US" smtClean="0">
                <a:latin typeface="+mj-lt"/>
              </a:rPr>
              <a:t>on Piazza!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42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9800" y="6176963"/>
            <a:ext cx="77724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 will be coming around to help with setup </a:t>
            </a:r>
            <a:r>
              <a:rPr lang="en-US" sz="2400" smtClean="0"/>
              <a:t>&amp; installation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763982"/>
            <a:ext cx="11222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github.com/HazyResearch/cs145-notebooks-2016/blob/master/jupyter_install.md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68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24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Schemas &amp; data independence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+ </a:t>
            </a:r>
            <a:r>
              <a:rPr lang="en-US" dirty="0" smtClean="0">
                <a:latin typeface="+mj-lt"/>
              </a:rPr>
              <a:t>SQL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145)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923" y="4748933"/>
            <a:ext cx="58054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Data </a:t>
            </a:r>
            <a:r>
              <a:rPr lang="en-US" sz="4000" smtClean="0">
                <a:latin typeface="+mj-lt"/>
              </a:rPr>
              <a:t>analysis in </a:t>
            </a:r>
            <a:r>
              <a:rPr lang="en-US" sz="4000" dirty="0" smtClean="0">
                <a:latin typeface="+mj-lt"/>
              </a:rPr>
              <a:t>the fight against human trafficking.</a:t>
            </a:r>
            <a:endParaRPr lang="en-US" sz="4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389" y="616548"/>
            <a:ext cx="5064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atin typeface="+mj-lt"/>
              </a:rPr>
              <a:t>All of society is online.</a:t>
            </a:r>
            <a:endParaRPr lang="en-US" sz="4000" b="1" i="1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7177"/>
          <a:stretch/>
        </p:blipFill>
        <p:spPr>
          <a:xfrm>
            <a:off x="1680519" y="2063098"/>
            <a:ext cx="9144000" cy="1988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4941" y="4718156"/>
            <a:ext cx="4045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New York DA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use MEMEX Data for all trafficking investigations this year.</a:t>
            </a:r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b="1" i="1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2" y="611170"/>
            <a:ext cx="4541109" cy="10379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0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40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6746"/>
            <a:ext cx="10515600" cy="2852737"/>
          </a:xfrm>
        </p:spPr>
        <p:txBody>
          <a:bodyPr/>
          <a:lstStyle/>
          <a:p>
            <a:r>
              <a:rPr lang="en-US" dirty="0"/>
              <a:t>“Relational databases form </a:t>
            </a:r>
            <a:r>
              <a:rPr lang="en-US" dirty="0" smtClean="0"/>
              <a:t>the bedrock </a:t>
            </a:r>
            <a:r>
              <a:rPr lang="en-US" dirty="0"/>
              <a:t>of western civilization”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796471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- Bruce </a:t>
            </a:r>
            <a:r>
              <a:rPr lang="en-US" dirty="0"/>
              <a:t>Lindsay, IBM Research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94" y="947928"/>
            <a:ext cx="3656306" cy="26365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Activity-1-2.ipynb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24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/>
              <a:t>Overview of DBMS </a:t>
            </a:r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Transactions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Concurrency &amp; locking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Atomicity &amp; logging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8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Many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061656"/>
          </a:xfrm>
        </p:spPr>
        <p:txBody>
          <a:bodyPr>
            <a:normAutofit/>
          </a:bodyPr>
          <a:lstStyle/>
          <a:p>
            <a:r>
              <a:rPr lang="en-US" dirty="0" smtClean="0"/>
              <a:t>Suppose that our CMS application serves 1000’s of users or more- what are some </a:t>
            </a:r>
            <a:r>
              <a:rPr lang="en-US" b="1" dirty="0" smtClean="0"/>
              <a:t>challenges?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66960"/>
            <a:ext cx="4693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DBMS allows user to write programs </a:t>
            </a:r>
          </a:p>
          <a:p>
            <a:r>
              <a:rPr lang="en-US" sz="2400" dirty="0">
                <a:latin typeface="+mj-lt"/>
              </a:rPr>
              <a:t>as if they were the </a:t>
            </a:r>
            <a:r>
              <a:rPr lang="en-US" sz="2400" b="1" dirty="0">
                <a:latin typeface="+mj-lt"/>
              </a:rPr>
              <a:t>only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user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094364"/>
            <a:ext cx="469392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latin typeface="+mj-lt"/>
              </a:rPr>
              <a:t>Disk/SSD access is slow, DBMS hide the latency by doing more CPU work concurrently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38200" y="2801891"/>
            <a:ext cx="5059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Security</a:t>
            </a:r>
            <a:r>
              <a:rPr lang="en-US" sz="2400" dirty="0"/>
              <a:t>: Different users, different </a:t>
            </a:r>
            <a:r>
              <a:rPr lang="en-US" sz="2400" dirty="0" smtClean="0"/>
              <a:t>roles</a:t>
            </a:r>
          </a:p>
          <a:p>
            <a:pPr lvl="1"/>
            <a:endParaRPr lang="en-US" sz="2400" i="1" dirty="0" smtClean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Performance</a:t>
            </a:r>
            <a:r>
              <a:rPr lang="en-US" sz="2400" dirty="0"/>
              <a:t>: Need to provide concurrent access</a:t>
            </a:r>
          </a:p>
          <a:p>
            <a:pPr lvl="1"/>
            <a:endParaRPr lang="en-US" sz="2400" i="1" dirty="0"/>
          </a:p>
          <a:p>
            <a:pPr lvl="1"/>
            <a:endParaRPr lang="en-US" sz="2400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u="sng" dirty="0"/>
              <a:t>Consistency</a:t>
            </a:r>
            <a:r>
              <a:rPr lang="en-US" sz="2400" dirty="0"/>
              <a:t>: Concurrency can lead to update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2977652"/>
            <a:ext cx="34274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/>
            <a:r>
              <a:rPr lang="en-US" i="1" dirty="0" smtClean="0"/>
              <a:t>We won’t look at too much in this course, but is </a:t>
            </a:r>
            <a:r>
              <a:rPr lang="en-US" i="1" u="sng" dirty="0" smtClean="0"/>
              <a:t>extremely</a:t>
            </a:r>
            <a:r>
              <a:rPr lang="en-US" i="1" dirty="0" smtClean="0"/>
              <a:t> important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7674864" cy="4882895"/>
          </a:xfrm>
        </p:spPr>
        <p:txBody>
          <a:bodyPr>
            <a:normAutofit/>
          </a:bodyPr>
          <a:lstStyle/>
          <a:p>
            <a:r>
              <a:rPr lang="en-US" dirty="0" smtClean="0"/>
              <a:t>A key concept is the </a:t>
            </a:r>
            <a:r>
              <a:rPr lang="en-US" b="1" dirty="0" smtClean="0"/>
              <a:t>transaction (TXN)</a:t>
            </a:r>
            <a:r>
              <a:rPr lang="en-US" dirty="0" smtClean="0"/>
              <a:t>: an</a:t>
            </a:r>
            <a:r>
              <a:rPr lang="en-US" i="1" dirty="0" smtClean="0"/>
              <a:t> </a:t>
            </a:r>
            <a:r>
              <a:rPr lang="en-US" b="1" dirty="0" smtClean="0"/>
              <a:t>atomic</a:t>
            </a:r>
            <a:r>
              <a:rPr lang="en-US" i="1" dirty="0" smtClean="0"/>
              <a:t> </a:t>
            </a:r>
            <a:r>
              <a:rPr lang="en-US" dirty="0" smtClean="0"/>
              <a:t>sequence of db actions (reads/writes)</a:t>
            </a:r>
          </a:p>
          <a:p>
            <a:pPr lvl="1"/>
            <a:r>
              <a:rPr lang="en-US" dirty="0" smtClean="0"/>
              <a:t>If a user cancels a TXN, it should be as if nothing happened!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Transactions leave the DB in a </a:t>
            </a:r>
            <a:r>
              <a:rPr lang="en-US" b="1" dirty="0" smtClean="0"/>
              <a:t>consistent</a:t>
            </a:r>
            <a:r>
              <a:rPr lang="en-US" dirty="0" smtClean="0"/>
              <a:t> state</a:t>
            </a:r>
          </a:p>
          <a:p>
            <a:pPr lvl="1"/>
            <a:r>
              <a:rPr lang="en-US" dirty="0" smtClean="0"/>
              <a:t>Users may write </a:t>
            </a:r>
            <a:r>
              <a:rPr lang="en-US" u="sng" dirty="0" smtClean="0"/>
              <a:t>integrity constraints</a:t>
            </a:r>
            <a:r>
              <a:rPr lang="en-US" i="1" dirty="0" smtClean="0"/>
              <a:t>,</a:t>
            </a:r>
            <a:r>
              <a:rPr lang="en-US" dirty="0" smtClean="0"/>
              <a:t> e.g., ‘each course is assigned to exactly one room’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</a:rPr>
              <a:t>Atomicity</a:t>
            </a:r>
            <a:r>
              <a:rPr lang="en-US" sz="2400" dirty="0">
                <a:latin typeface="+mj-lt"/>
              </a:rPr>
              <a:t>: An action either completes </a:t>
            </a:r>
            <a:r>
              <a:rPr lang="en-US" sz="2400" i="1" dirty="0">
                <a:latin typeface="+mj-lt"/>
              </a:rPr>
              <a:t>entirely</a:t>
            </a:r>
            <a:r>
              <a:rPr lang="en-US" sz="2400" dirty="0">
                <a:latin typeface="+mj-lt"/>
              </a:rPr>
              <a:t> or </a:t>
            </a:r>
            <a:r>
              <a:rPr lang="en-US" sz="2400" i="1" dirty="0">
                <a:latin typeface="+mj-lt"/>
              </a:rPr>
              <a:t>not at 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32520" y="3793610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Consistency</a:t>
            </a:r>
            <a:r>
              <a:rPr lang="en-US" sz="2400" dirty="0" smtClean="0">
                <a:latin typeface="+mj-lt"/>
              </a:rPr>
              <a:t>: An action results in a state which conforms to all integrity constraints</a:t>
            </a:r>
            <a:endParaRPr lang="en-US" sz="2400" i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86428" y="5216394"/>
            <a:ext cx="381914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 smtClean="0"/>
              <a:t>However</a:t>
            </a:r>
            <a:r>
              <a:rPr lang="en-US" sz="1600" b="1" dirty="0" smtClean="0"/>
              <a:t>,</a:t>
            </a:r>
            <a:r>
              <a:rPr lang="en-US" sz="1600" dirty="0" smtClean="0"/>
              <a:t> note that the DBMS </a:t>
            </a:r>
            <a:r>
              <a:rPr lang="en-US" sz="1600" dirty="0"/>
              <a:t>does not understand the </a:t>
            </a:r>
            <a:r>
              <a:rPr lang="en-US" sz="1600" i="1" dirty="0"/>
              <a:t>real</a:t>
            </a:r>
            <a:r>
              <a:rPr lang="en-US" sz="1600" dirty="0"/>
              <a:t> </a:t>
            </a:r>
            <a:r>
              <a:rPr lang="en-US" sz="1600" dirty="0" smtClean="0"/>
              <a:t>meaning of the constraints– </a:t>
            </a:r>
            <a:r>
              <a:rPr lang="en-US" sz="1600" dirty="0"/>
              <a:t>consistency burden is still on the user!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Concurrent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DBMS ensures that the execution </a:t>
            </a:r>
            <a:r>
              <a:rPr lang="en-US" dirty="0"/>
              <a:t>of {T</a:t>
            </a:r>
            <a:r>
              <a:rPr lang="en-US" baseline="-25000" dirty="0"/>
              <a:t>1</a:t>
            </a:r>
            <a:r>
              <a:rPr lang="en-US" dirty="0" smtClean="0"/>
              <a:t>,…,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/>
              <a:t>} is equivalent to some </a:t>
            </a:r>
            <a:r>
              <a:rPr lang="en-US" b="1" dirty="0"/>
              <a:t>serial</a:t>
            </a:r>
            <a:r>
              <a:rPr lang="en-US" i="1" dirty="0"/>
              <a:t>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Locking</a:t>
            </a:r>
          </a:p>
          <a:p>
            <a:pPr lvl="1"/>
            <a:r>
              <a:rPr lang="en-US" dirty="0"/>
              <a:t>Before reading or writing, transaction requires a lock from DBMS, holds until the end</a:t>
            </a:r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wants to write to an item x and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wants to read x, then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b="1" dirty="0"/>
              <a:t>conflict</a:t>
            </a:r>
            <a:r>
              <a:rPr lang="en-US" i="1" dirty="0"/>
              <a:t>.  </a:t>
            </a:r>
            <a:r>
              <a:rPr lang="en-US" dirty="0"/>
              <a:t>Solution via locking:</a:t>
            </a:r>
            <a:endParaRPr lang="en-US" i="1" dirty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only </a:t>
            </a:r>
            <a:r>
              <a:rPr lang="en-US" dirty="0"/>
              <a:t>one winner gets the </a:t>
            </a:r>
            <a:r>
              <a:rPr lang="en-US" dirty="0" smtClean="0"/>
              <a:t>lock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loser </a:t>
            </a:r>
            <a:r>
              <a:rPr lang="en-US" dirty="0"/>
              <a:t>is </a:t>
            </a:r>
            <a:r>
              <a:rPr lang="en-US" dirty="0" smtClean="0"/>
              <a:t>blocked (waits) </a:t>
            </a:r>
            <a:r>
              <a:rPr lang="en-US" dirty="0"/>
              <a:t>until winner </a:t>
            </a:r>
            <a:r>
              <a:rPr lang="en-US" dirty="0" smtClean="0"/>
              <a:t>finishes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32520" y="1600201"/>
            <a:ext cx="302361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set of TXNs is </a:t>
            </a:r>
            <a:r>
              <a:rPr lang="en-US" sz="2400" b="1" u="sng" dirty="0" smtClean="0">
                <a:latin typeface="+mj-lt"/>
              </a:rPr>
              <a:t>isolated</a:t>
            </a:r>
            <a:r>
              <a:rPr lang="en-US" sz="2400" dirty="0" smtClean="0">
                <a:latin typeface="+mj-lt"/>
              </a:rPr>
              <a:t> if their effect is as if all were executed serially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599" y="3907140"/>
            <a:ext cx="322748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What if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i </a:t>
            </a:r>
            <a:r>
              <a:rPr lang="en-US" sz="2000" dirty="0" smtClean="0"/>
              <a:t>and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need X and Y, and T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asks </a:t>
            </a:r>
            <a:r>
              <a:rPr lang="en-US" sz="2000" dirty="0"/>
              <a:t>for X before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and </a:t>
            </a:r>
            <a:r>
              <a:rPr lang="en-US" sz="2000" dirty="0" err="1"/>
              <a:t>T</a:t>
            </a:r>
            <a:r>
              <a:rPr lang="en-US" sz="2000" baseline="-25000" dirty="0" err="1"/>
              <a:t>j</a:t>
            </a:r>
            <a:r>
              <a:rPr lang="en-US" sz="2000" dirty="0"/>
              <a:t> asks for Y before T</a:t>
            </a:r>
            <a:r>
              <a:rPr lang="en-US" sz="2000" baseline="-25000" dirty="0"/>
              <a:t>i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-&gt; </a:t>
            </a:r>
            <a:r>
              <a:rPr lang="en-US" sz="2000" i="1" dirty="0" smtClean="0"/>
              <a:t>Deadlock!  </a:t>
            </a:r>
            <a:r>
              <a:rPr lang="en-US" sz="2000" dirty="0" smtClean="0"/>
              <a:t>One is aborted…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813304" y="6122015"/>
            <a:ext cx="656539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concurrency issues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Atomicity &amp;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2"/>
            <a:ext cx="7674864" cy="4245930"/>
          </a:xfrm>
        </p:spPr>
        <p:txBody>
          <a:bodyPr>
            <a:normAutofit/>
          </a:bodyPr>
          <a:lstStyle/>
          <a:p>
            <a:r>
              <a:rPr lang="en-US" dirty="0" smtClean="0"/>
              <a:t>DBMS </a:t>
            </a:r>
            <a:r>
              <a:rPr lang="en-US" dirty="0"/>
              <a:t>ensures </a:t>
            </a:r>
            <a:r>
              <a:rPr lang="en-US" b="1" dirty="0" smtClean="0"/>
              <a:t>atomicity</a:t>
            </a:r>
            <a:r>
              <a:rPr lang="en-US" dirty="0" smtClean="0"/>
              <a:t> even </a:t>
            </a:r>
            <a:r>
              <a:rPr lang="en-US" dirty="0"/>
              <a:t>if a </a:t>
            </a:r>
            <a:r>
              <a:rPr lang="en-US" dirty="0" smtClean="0"/>
              <a:t>TXN crashes!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One way to accomplish this: </a:t>
            </a:r>
            <a:r>
              <a:rPr lang="en-US" b="1" dirty="0" smtClean="0"/>
              <a:t>Write-ahead logging (WAL)</a:t>
            </a:r>
            <a:endParaRPr lang="en-US" b="1" dirty="0"/>
          </a:p>
          <a:p>
            <a:pPr lvl="1"/>
            <a:endParaRPr lang="en-US" i="1" dirty="0" smtClean="0"/>
          </a:p>
          <a:p>
            <a:r>
              <a:rPr lang="en-US" b="1" dirty="0" smtClean="0"/>
              <a:t>Key Idea</a:t>
            </a:r>
            <a:r>
              <a:rPr lang="en-US" i="1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Keep a log of all the writes done.</a:t>
            </a:r>
          </a:p>
          <a:p>
            <a:pPr lvl="1"/>
            <a:r>
              <a:rPr lang="en-US" dirty="0" smtClean="0"/>
              <a:t>After a crash, the partially executed TXNs are undone using the </a:t>
            </a:r>
            <a:r>
              <a:rPr lang="en-US" u="sng" dirty="0" smtClean="0"/>
              <a:t>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386233"/>
            <a:ext cx="302361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+mj-lt"/>
              </a:rPr>
              <a:t>Write-ahead Logging (WAL):</a:t>
            </a:r>
            <a:r>
              <a:rPr lang="en-US" sz="2400" dirty="0" smtClean="0">
                <a:latin typeface="+mj-lt"/>
              </a:rPr>
              <a:t> Before any action is finalized, a corresponding log entry is forced to disk</a:t>
            </a:r>
            <a:endParaRPr lang="en-US" sz="2400" i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DBMS Challenges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8610600" y="4786823"/>
            <a:ext cx="29443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i="1" dirty="0" smtClean="0"/>
              <a:t>We assume that the log is on “stable” storage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2471928" y="6125517"/>
            <a:ext cx="72481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All atomicity issues also handled by the DBMS…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060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88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 Well-Designed DBMS makes many people happy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9424"/>
            <a:ext cx="8232648" cy="40291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End users and DBMS vendors</a:t>
            </a:r>
          </a:p>
          <a:p>
            <a:pPr lvl="1"/>
            <a:r>
              <a:rPr lang="en-US" dirty="0" smtClean="0"/>
              <a:t>Reduces cost and makes money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DB application programmers</a:t>
            </a:r>
          </a:p>
          <a:p>
            <a:pPr lvl="1"/>
            <a:r>
              <a:rPr lang="en-US" dirty="0" smtClean="0"/>
              <a:t>Can handle more users, faster, for cheaper, and with better reliability / security guarantees!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Database administrators (DBA)</a:t>
            </a:r>
          </a:p>
          <a:p>
            <a:pPr lvl="1"/>
            <a:r>
              <a:rPr lang="en-US" dirty="0" smtClean="0"/>
              <a:t>Easier time of designing logical/physical schema, handling security/authorization, tuning, crash recovery, 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70848" y="4851250"/>
            <a:ext cx="248716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j-lt"/>
              </a:rPr>
              <a:t>Must </a:t>
            </a:r>
            <a:r>
              <a:rPr lang="en-US" sz="2000" i="1" dirty="0" smtClean="0">
                <a:latin typeface="+mj-lt"/>
              </a:rPr>
              <a:t>still understand </a:t>
            </a:r>
            <a:endParaRPr lang="en-US" sz="2000" i="1" dirty="0">
              <a:latin typeface="+mj-lt"/>
            </a:endParaRPr>
          </a:p>
          <a:p>
            <a:r>
              <a:rPr lang="en-US" sz="2000" i="1" dirty="0">
                <a:latin typeface="+mj-lt"/>
              </a:rPr>
              <a:t>DB internals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are used to maintain, query, and manage large datasets.</a:t>
            </a:r>
          </a:p>
          <a:p>
            <a:pPr lvl="1"/>
            <a:r>
              <a:rPr lang="en-US" dirty="0" smtClean="0"/>
              <a:t>Provide concurrency, recovery from crashes, quick application development, integrity, and security</a:t>
            </a:r>
          </a:p>
          <a:p>
            <a:endParaRPr lang="en-US" dirty="0" smtClean="0"/>
          </a:p>
          <a:p>
            <a:r>
              <a:rPr lang="en-US" dirty="0" smtClean="0"/>
              <a:t>Key abstractions give </a:t>
            </a:r>
            <a:r>
              <a:rPr lang="en-US" b="1" dirty="0" smtClean="0"/>
              <a:t>data independence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DBMS R&amp;D is one of the broadest, most exciting fields in CS. </a:t>
            </a:r>
            <a:r>
              <a:rPr lang="en-US" b="1" dirty="0" smtClean="0"/>
              <a:t>Fact!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73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956" y="4330768"/>
            <a:ext cx="10416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www.youtube.com/watch?v=3xGoBlI_fdg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24" y="1699447"/>
            <a:ext cx="2374621" cy="23746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Introduction, admin &amp; setup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“Hello </a:t>
            </a:r>
            <a:r>
              <a:rPr lang="en-US" dirty="0" smtClean="0">
                <a:latin typeface="+mj-lt"/>
              </a:rPr>
              <a:t>World!”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the relational data model</a:t>
            </a:r>
          </a:p>
          <a:p>
            <a:pPr lvl="1"/>
            <a:r>
              <a:rPr lang="en-US" dirty="0" smtClean="0">
                <a:latin typeface="+mj-lt"/>
              </a:rPr>
              <a:t>ACTIVITY: SQL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Overview of DBMS topics: Key concepts &amp; challenges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Introduction, admin &amp;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2585</Words>
  <Application>Microsoft Macintosh PowerPoint</Application>
  <PresentationFormat>Widescreen</PresentationFormat>
  <Paragraphs>550</Paragraphs>
  <Slides>55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Calibri Light</vt:lpstr>
      <vt:lpstr>Lucida Grande</vt:lpstr>
      <vt:lpstr>Wingdings</vt:lpstr>
      <vt:lpstr>Arial</vt:lpstr>
      <vt:lpstr>Office Theme</vt:lpstr>
      <vt:lpstr>CS145:  Intro to Database  Management Systems</vt:lpstr>
      <vt:lpstr>“Data is the Future”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Introduction, admin &amp; setup</vt:lpstr>
      <vt:lpstr>What you will learn about in this section</vt:lpstr>
      <vt:lpstr>Big Data Landscape…  Infrastructure is Changing</vt:lpstr>
      <vt:lpstr>Why should you study databases?</vt:lpstr>
      <vt:lpstr>What this course is (and is not)</vt:lpstr>
      <vt:lpstr>Who we are…</vt:lpstr>
      <vt:lpstr>Course Assistants (CAs)  “Remember, CAs are people too!”</vt:lpstr>
      <vt:lpstr>PowerPoint Presentation</vt:lpstr>
      <vt:lpstr>PowerPoint Presentation</vt:lpstr>
      <vt:lpstr>Communication w/ Course Staff</vt:lpstr>
      <vt:lpstr>Piazza</vt:lpstr>
      <vt:lpstr>Important!</vt:lpstr>
      <vt:lpstr>Course Website:   cs145.stanford.edu</vt:lpstr>
      <vt:lpstr>Lectures</vt:lpstr>
      <vt:lpstr>Graded Elements</vt:lpstr>
      <vt:lpstr>Un-Graded Elements</vt:lpstr>
      <vt:lpstr>What is expected from you </vt:lpstr>
      <vt:lpstr>Going beyond the requirements…</vt:lpstr>
      <vt:lpstr>SIGMOD15  Undergrad Research Award Winners.</vt:lpstr>
      <vt:lpstr>To encourage more awesomeness</vt:lpstr>
      <vt:lpstr>Optional Elements</vt:lpstr>
      <vt:lpstr>Lectures: 1st half - from a user’s perspective</vt:lpstr>
      <vt:lpstr>Lectures: 2nd half - understanding how it works</vt:lpstr>
      <vt:lpstr>Lectures: A note about format of notes</vt:lpstr>
      <vt:lpstr>Jupyter Notebook “Hello World”</vt:lpstr>
      <vt:lpstr>Jupyter Notebook Setup</vt:lpstr>
      <vt:lpstr>Jupyter Notebook Setup</vt:lpstr>
      <vt:lpstr>Activity-1-1.ipynb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“Relational databases form the bedrock of western civilization”</vt:lpstr>
      <vt:lpstr>Modeling the CMS</vt:lpstr>
      <vt:lpstr>Modeling the CMS</vt:lpstr>
      <vt:lpstr>Other Schemata…</vt:lpstr>
      <vt:lpstr>Data independence</vt:lpstr>
      <vt:lpstr>Activity-1-2.ipynb</vt:lpstr>
      <vt:lpstr>3. Overview of DBMS topics</vt:lpstr>
      <vt:lpstr>What you will learn about in this section</vt:lpstr>
      <vt:lpstr>Challenges with Many Users</vt:lpstr>
      <vt:lpstr>Transactions</vt:lpstr>
      <vt:lpstr>Scheduling Concurrent Transactions</vt:lpstr>
      <vt:lpstr>Ensuring Atomicity &amp; Durability</vt:lpstr>
      <vt:lpstr>A Well-Designed DBMS makes many people happy!</vt:lpstr>
      <vt:lpstr>Summary of DBMS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Christopher Re</cp:lastModifiedBy>
  <cp:revision>106</cp:revision>
  <dcterms:created xsi:type="dcterms:W3CDTF">2015-09-11T05:09:33Z</dcterms:created>
  <dcterms:modified xsi:type="dcterms:W3CDTF">2016-09-24T15:46:05Z</dcterms:modified>
</cp:coreProperties>
</file>